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780"/>
    <p:restoredTop sz="91441"/>
  </p:normalViewPr>
  <p:slideViewPr>
    <p:cSldViewPr snapToGrid="0" snapToObjects="1">
      <p:cViewPr varScale="1">
        <p:scale>
          <a:sx n="105" d="100"/>
          <a:sy n="105" d="100"/>
        </p:scale>
        <p:origin x="65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s>
</file>

<file path=ppt/media/image1.png>
</file>

<file path=ppt/media/image2.png>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250287-5295-0149-A820-9B0387B67B68}" type="datetimeFigureOut">
              <a:rPr lang="en-US" smtClean="0"/>
              <a:t>9/7/16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E218B0-0BC1-3348-B030-720EBC5CF236}" type="slidenum">
              <a:rPr lang="en-US" smtClean="0"/>
              <a:t>‹#›</a:t>
            </a:fld>
            <a:endParaRPr lang="en-US"/>
          </a:p>
        </p:txBody>
      </p:sp>
    </p:spTree>
    <p:extLst>
      <p:ext uri="{BB962C8B-B14F-4D97-AF65-F5344CB8AC3E}">
        <p14:creationId xmlns:p14="http://schemas.microsoft.com/office/powerpoint/2010/main" val="13980975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Have you ever looked at a map of crime in your city and tried to figure out what areas have high crime rates? Have you explored other types of information, like school locations, parks, and demographics to try to determine the best location to buy a new home? Whenever we look at a map, we inherently start turning that map into information by analyzing its contents—finding patterns, assessing trends, or making decisions. This process is called “spatial analysis,” and it’s what our eyes and minds do naturally whenever we look at a map.</a:t>
            </a:r>
          </a:p>
        </p:txBody>
      </p:sp>
      <p:sp>
        <p:nvSpPr>
          <p:cNvPr id="4" name="Slide Number Placeholder 3"/>
          <p:cNvSpPr>
            <a:spLocks noGrp="1"/>
          </p:cNvSpPr>
          <p:nvPr>
            <p:ph type="sldNum" sz="quarter" idx="10"/>
          </p:nvPr>
        </p:nvSpPr>
        <p:spPr/>
        <p:txBody>
          <a:bodyPr/>
          <a:lstStyle/>
          <a:p>
            <a:fld id="{3BE218B0-0BC1-3348-B030-720EBC5CF236}" type="slidenum">
              <a:rPr lang="en-US" smtClean="0"/>
              <a:t>2</a:t>
            </a:fld>
            <a:endParaRPr lang="en-US"/>
          </a:p>
        </p:txBody>
      </p:sp>
    </p:spTree>
    <p:extLst>
      <p:ext uri="{BB962C8B-B14F-4D97-AF65-F5344CB8AC3E}">
        <p14:creationId xmlns:p14="http://schemas.microsoft.com/office/powerpoint/2010/main" val="592052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9/7/16</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9/7/16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9/7/16</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9/7/16</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smtClean="0"/>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9/7/16</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9/7/16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9/7/16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9/7/16</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9/7/16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smtClean="0"/>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9/7/16</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9/7/16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9/7/16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9/7/16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9/7/16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smtClean="0"/>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9/7/16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9/7/16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9"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9/7/16</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71599" y="1803405"/>
            <a:ext cx="10563101" cy="1825096"/>
          </a:xfrm>
        </p:spPr>
        <p:txBody>
          <a:bodyPr>
            <a:normAutofit/>
          </a:bodyPr>
          <a:lstStyle/>
          <a:p>
            <a:r>
              <a:rPr lang="en-US" sz="5600" dirty="0" smtClean="0"/>
              <a:t>Data Incubator </a:t>
            </a:r>
            <a:r>
              <a:rPr lang="en-US" sz="5600" dirty="0" smtClean="0"/>
              <a:t>Capstone</a:t>
            </a:r>
            <a:endParaRPr lang="en-US" sz="5600" dirty="0"/>
          </a:p>
        </p:txBody>
      </p:sp>
      <p:sp>
        <p:nvSpPr>
          <p:cNvPr id="3" name="Subtitle 2"/>
          <p:cNvSpPr>
            <a:spLocks noGrp="1"/>
          </p:cNvSpPr>
          <p:nvPr>
            <p:ph type="subTitle" idx="1"/>
          </p:nvPr>
        </p:nvSpPr>
        <p:spPr>
          <a:xfrm>
            <a:off x="1371599" y="3632201"/>
            <a:ext cx="10563101" cy="685800"/>
          </a:xfrm>
        </p:spPr>
        <p:txBody>
          <a:bodyPr/>
          <a:lstStyle/>
          <a:p>
            <a:r>
              <a:rPr lang="en-US" smtClean="0"/>
              <a:t>Week 1 Update</a:t>
            </a:r>
            <a:endParaRPr lang="en-US" dirty="0"/>
          </a:p>
        </p:txBody>
      </p:sp>
    </p:spTree>
    <p:extLst>
      <p:ext uri="{BB962C8B-B14F-4D97-AF65-F5344CB8AC3E}">
        <p14:creationId xmlns:p14="http://schemas.microsoft.com/office/powerpoint/2010/main" val="9456601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Spatial Analysis?</a:t>
            </a:r>
            <a:endParaRPr lang="en-US" dirty="0"/>
          </a:p>
        </p:txBody>
      </p:sp>
      <p:sp>
        <p:nvSpPr>
          <p:cNvPr id="3" name="Content Placeholder 2"/>
          <p:cNvSpPr>
            <a:spLocks noGrp="1"/>
          </p:cNvSpPr>
          <p:nvPr>
            <p:ph idx="1"/>
          </p:nvPr>
        </p:nvSpPr>
        <p:spPr/>
        <p:txBody>
          <a:bodyPr/>
          <a:lstStyle/>
          <a:p>
            <a:pPr marL="0" lvl="0" indent="0">
              <a:lnSpc>
                <a:spcPct val="100000"/>
              </a:lnSpc>
              <a:spcBef>
                <a:spcPts val="0"/>
              </a:spcBef>
              <a:buNone/>
            </a:pPr>
            <a:r>
              <a:rPr lang="en-US" dirty="0"/>
              <a:t>“Spatial analysis helps us meet the challenge of making complex data understandable,” says Beale. When performing spatial analysis to develop hazard mapping and predictions for risk assessment, “you can use models to evaluate response strategies, and maps to illustrate preventative strategies and for risk communication and negotiation,” Dr. Linda </a:t>
            </a:r>
            <a:r>
              <a:rPr lang="en-US" dirty="0" smtClean="0"/>
              <a:t>Beale </a:t>
            </a:r>
            <a:r>
              <a:rPr lang="en-US" sz="2000" baseline="30000" dirty="0" smtClean="0"/>
              <a:t>1</a:t>
            </a:r>
            <a:endParaRPr lang="en-US" baseline="30000" dirty="0" smtClean="0"/>
          </a:p>
          <a:p>
            <a:pPr marL="0" lvl="0" indent="0">
              <a:lnSpc>
                <a:spcPct val="100000"/>
              </a:lnSpc>
              <a:spcBef>
                <a:spcPts val="0"/>
              </a:spcBef>
              <a:buNone/>
            </a:pPr>
            <a:endParaRPr lang="en-US" dirty="0"/>
          </a:p>
          <a:p>
            <a:pPr marL="0" lvl="0" indent="0">
              <a:lnSpc>
                <a:spcPct val="100000"/>
              </a:lnSpc>
              <a:spcBef>
                <a:spcPts val="0"/>
              </a:spcBef>
              <a:buNone/>
            </a:pPr>
            <a:r>
              <a:rPr lang="en-US" sz="1400" dirty="0" smtClean="0"/>
              <a:t>1 - http</a:t>
            </a:r>
            <a:r>
              <a:rPr lang="en-US" sz="1400" dirty="0"/>
              <a:t>://</a:t>
            </a:r>
            <a:r>
              <a:rPr lang="en-US" sz="1400" dirty="0" err="1"/>
              <a:t>www.esri.com</a:t>
            </a:r>
            <a:r>
              <a:rPr lang="en-US" sz="1400" dirty="0"/>
              <a:t>/events/national-security/_</a:t>
            </a:r>
            <a:r>
              <a:rPr lang="en-US" sz="1400" dirty="0" err="1"/>
              <a:t>reused_content_block_items</a:t>
            </a:r>
            <a:r>
              <a:rPr lang="en-US" sz="1400" dirty="0"/>
              <a:t>/speaker-bios/</a:t>
            </a:r>
            <a:r>
              <a:rPr lang="en-US" sz="1400" dirty="0" err="1"/>
              <a:t>linda-beale</a:t>
            </a:r>
            <a:endParaRPr lang="en-US" sz="1400" dirty="0"/>
          </a:p>
        </p:txBody>
      </p:sp>
    </p:spTree>
    <p:extLst>
      <p:ext uri="{BB962C8B-B14F-4D97-AF65-F5344CB8AC3E}">
        <p14:creationId xmlns:p14="http://schemas.microsoft.com/office/powerpoint/2010/main" val="146336016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it ”Tell US”?</a:t>
            </a:r>
            <a:endParaRPr lang="en-US" dirty="0"/>
          </a:p>
        </p:txBody>
      </p:sp>
      <p:sp>
        <p:nvSpPr>
          <p:cNvPr id="3" name="Content Placeholder 2"/>
          <p:cNvSpPr>
            <a:spLocks noGrp="1"/>
          </p:cNvSpPr>
          <p:nvPr>
            <p:ph idx="1"/>
          </p:nvPr>
        </p:nvSpPr>
        <p:spPr/>
        <p:txBody>
          <a:bodyPr/>
          <a:lstStyle/>
          <a:p>
            <a:r>
              <a:rPr lang="en-US" dirty="0" smtClean="0"/>
              <a:t>Understand Places – Attribute queries, spatial queries, proximity analysis</a:t>
            </a:r>
          </a:p>
          <a:p>
            <a:endParaRPr lang="en-US" dirty="0"/>
          </a:p>
          <a:p>
            <a:r>
              <a:rPr lang="en-US" dirty="0" smtClean="0"/>
              <a:t>Detect Patterns – Density analysis, cluster analysis</a:t>
            </a:r>
          </a:p>
          <a:p>
            <a:endParaRPr lang="en-US" dirty="0"/>
          </a:p>
          <a:p>
            <a:r>
              <a:rPr lang="en-US" dirty="0" smtClean="0"/>
              <a:t>Determine Relationships - Attribute joins, spatial joins and overlay analysis</a:t>
            </a:r>
          </a:p>
        </p:txBody>
      </p:sp>
    </p:spTree>
    <p:extLst>
      <p:ext uri="{BB962C8B-B14F-4D97-AF65-F5344CB8AC3E}">
        <p14:creationId xmlns:p14="http://schemas.microsoft.com/office/powerpoint/2010/main" val="17701573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Who can Benefit?</a:t>
            </a:r>
            <a:endParaRPr lang="en-US" dirty="0"/>
          </a:p>
        </p:txBody>
      </p:sp>
      <p:sp>
        <p:nvSpPr>
          <p:cNvPr id="3" name="Content Placeholder 2"/>
          <p:cNvSpPr>
            <a:spLocks noGrp="1"/>
          </p:cNvSpPr>
          <p:nvPr>
            <p:ph idx="1"/>
          </p:nvPr>
        </p:nvSpPr>
        <p:spPr>
          <a:xfrm>
            <a:off x="685800" y="2194561"/>
            <a:ext cx="10820400" cy="497840"/>
          </a:xfrm>
        </p:spPr>
        <p:txBody>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b="1" dirty="0" smtClean="0"/>
              <a:t>EVERYONE</a:t>
            </a:r>
            <a:r>
              <a:rPr lang="is-IS" b="1" dirty="0" smtClean="0"/>
              <a:t>…</a:t>
            </a:r>
            <a:endParaRPr lang="en-US" b="1" dirty="0" smtClean="0"/>
          </a:p>
          <a:p>
            <a:pPr marL="0" marR="0" lvl="0" indent="0" algn="ctr" defTabSz="914400" eaLnBrk="1" fontAlgn="auto" latinLnBrk="0" hangingPunct="1">
              <a:lnSpc>
                <a:spcPct val="100000"/>
              </a:lnSpc>
              <a:spcBef>
                <a:spcPts val="0"/>
              </a:spcBef>
              <a:spcAft>
                <a:spcPts val="0"/>
              </a:spcAft>
              <a:buClrTx/>
              <a:buSzTx/>
              <a:buFontTx/>
              <a:buNone/>
              <a:tabLst/>
              <a:defRPr/>
            </a:pPr>
            <a:endParaRPr lang="en-US" b="1" dirty="0"/>
          </a:p>
          <a:p>
            <a:pPr marL="0" marR="0" lvl="0" indent="0" algn="ctr" defTabSz="914400" eaLnBrk="1" fontAlgn="auto" latinLnBrk="0" hangingPunct="1">
              <a:lnSpc>
                <a:spcPct val="100000"/>
              </a:lnSpc>
              <a:spcBef>
                <a:spcPts val="0"/>
              </a:spcBef>
              <a:spcAft>
                <a:spcPts val="0"/>
              </a:spcAft>
              <a:buClrTx/>
              <a:buSzTx/>
              <a:buFontTx/>
              <a:buNone/>
              <a:tabLst/>
              <a:defRPr/>
            </a:pPr>
            <a:endParaRPr lang="en-US" b="1" dirty="0"/>
          </a:p>
        </p:txBody>
      </p:sp>
      <p:sp>
        <p:nvSpPr>
          <p:cNvPr id="4" name="Content Placeholder 2"/>
          <p:cNvSpPr txBox="1">
            <a:spLocks/>
          </p:cNvSpPr>
          <p:nvPr/>
        </p:nvSpPr>
        <p:spPr>
          <a:xfrm>
            <a:off x="685800" y="2692401"/>
            <a:ext cx="10820400" cy="3285066"/>
          </a:xfrm>
          <a:prstGeom prst="rect">
            <a:avLst/>
          </a:prstGeom>
        </p:spPr>
        <p:txBody>
          <a:bodyPr vert="horz" lIns="91440" tIns="45720" rIns="91440" bIns="45720" numCol="2"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lgn="ctr">
              <a:lnSpc>
                <a:spcPct val="100000"/>
              </a:lnSpc>
              <a:spcBef>
                <a:spcPts val="0"/>
              </a:spcBef>
              <a:buFontTx/>
              <a:buNone/>
            </a:pPr>
            <a:r>
              <a:rPr lang="en-US" b="1" dirty="0" smtClean="0"/>
              <a:t>Transportation</a:t>
            </a:r>
          </a:p>
          <a:p>
            <a:pPr marL="0" indent="0" algn="ctr">
              <a:lnSpc>
                <a:spcPct val="100000"/>
              </a:lnSpc>
              <a:spcBef>
                <a:spcPts val="0"/>
              </a:spcBef>
              <a:buFontTx/>
              <a:buNone/>
            </a:pPr>
            <a:r>
              <a:rPr lang="en-US" dirty="0" smtClean="0"/>
              <a:t>Drive Time Analysis</a:t>
            </a:r>
          </a:p>
          <a:p>
            <a:pPr marL="0" indent="0" algn="ctr">
              <a:lnSpc>
                <a:spcPct val="100000"/>
              </a:lnSpc>
              <a:spcBef>
                <a:spcPts val="0"/>
              </a:spcBef>
              <a:buFontTx/>
              <a:buNone/>
            </a:pPr>
            <a:endParaRPr lang="en-US" dirty="0"/>
          </a:p>
          <a:p>
            <a:pPr marL="0" indent="0" algn="ctr">
              <a:lnSpc>
                <a:spcPct val="100000"/>
              </a:lnSpc>
              <a:spcBef>
                <a:spcPts val="0"/>
              </a:spcBef>
              <a:buFontTx/>
              <a:buNone/>
            </a:pPr>
            <a:r>
              <a:rPr lang="en-US" b="1" dirty="0" smtClean="0"/>
              <a:t>Water Quality</a:t>
            </a:r>
          </a:p>
          <a:p>
            <a:pPr marL="0" indent="0" algn="ctr">
              <a:lnSpc>
                <a:spcPct val="100000"/>
              </a:lnSpc>
              <a:spcBef>
                <a:spcPts val="0"/>
              </a:spcBef>
              <a:buFontTx/>
              <a:buNone/>
            </a:pPr>
            <a:r>
              <a:rPr lang="en-US" dirty="0" smtClean="0"/>
              <a:t>Water Quality</a:t>
            </a:r>
          </a:p>
          <a:p>
            <a:pPr marL="0" indent="0" algn="ctr">
              <a:lnSpc>
                <a:spcPct val="100000"/>
              </a:lnSpc>
              <a:spcBef>
                <a:spcPts val="0"/>
              </a:spcBef>
              <a:buFontTx/>
              <a:buNone/>
            </a:pPr>
            <a:endParaRPr lang="en-US" dirty="0"/>
          </a:p>
          <a:p>
            <a:pPr marL="0" indent="0" algn="ctr">
              <a:lnSpc>
                <a:spcPct val="100000"/>
              </a:lnSpc>
              <a:spcBef>
                <a:spcPts val="0"/>
              </a:spcBef>
              <a:buFontTx/>
              <a:buNone/>
            </a:pPr>
            <a:r>
              <a:rPr lang="en-US" b="1" dirty="0" smtClean="0"/>
              <a:t>Public Health</a:t>
            </a:r>
          </a:p>
          <a:p>
            <a:pPr marL="0" indent="0" algn="ctr">
              <a:lnSpc>
                <a:spcPct val="100000"/>
              </a:lnSpc>
              <a:spcBef>
                <a:spcPts val="0"/>
              </a:spcBef>
              <a:buFontTx/>
              <a:buNone/>
            </a:pPr>
            <a:r>
              <a:rPr lang="en-US" dirty="0" smtClean="0"/>
              <a:t>Flu Spread Analysis</a:t>
            </a:r>
          </a:p>
          <a:p>
            <a:pPr marL="0" indent="0" algn="ctr">
              <a:lnSpc>
                <a:spcPct val="100000"/>
              </a:lnSpc>
              <a:spcBef>
                <a:spcPts val="0"/>
              </a:spcBef>
              <a:buFontTx/>
              <a:buNone/>
            </a:pPr>
            <a:endParaRPr lang="en-US" dirty="0"/>
          </a:p>
          <a:p>
            <a:pPr marL="0" indent="0" algn="ctr">
              <a:lnSpc>
                <a:spcPct val="100000"/>
              </a:lnSpc>
              <a:spcBef>
                <a:spcPts val="0"/>
              </a:spcBef>
              <a:buFontTx/>
              <a:buNone/>
            </a:pPr>
            <a:endParaRPr lang="en-US" dirty="0" smtClean="0"/>
          </a:p>
          <a:p>
            <a:pPr marL="0" indent="0" algn="ctr">
              <a:lnSpc>
                <a:spcPct val="100000"/>
              </a:lnSpc>
              <a:spcBef>
                <a:spcPts val="0"/>
              </a:spcBef>
              <a:buFontTx/>
              <a:buNone/>
            </a:pPr>
            <a:endParaRPr lang="en-US" b="1" dirty="0"/>
          </a:p>
          <a:p>
            <a:pPr marL="0" indent="0" algn="ctr">
              <a:lnSpc>
                <a:spcPct val="100000"/>
              </a:lnSpc>
              <a:spcBef>
                <a:spcPts val="0"/>
              </a:spcBef>
              <a:buFontTx/>
              <a:buNone/>
            </a:pPr>
            <a:r>
              <a:rPr lang="en-US" b="1" dirty="0" smtClean="0"/>
              <a:t>Insurance</a:t>
            </a:r>
            <a:endParaRPr lang="en-US" b="1" dirty="0"/>
          </a:p>
          <a:p>
            <a:pPr marL="0" indent="0" algn="ctr">
              <a:lnSpc>
                <a:spcPct val="100000"/>
              </a:lnSpc>
              <a:spcBef>
                <a:spcPts val="0"/>
              </a:spcBef>
              <a:buFontTx/>
              <a:buNone/>
            </a:pPr>
            <a:r>
              <a:rPr lang="en-US" dirty="0" smtClean="0"/>
              <a:t>Fraud Detection</a:t>
            </a:r>
          </a:p>
          <a:p>
            <a:pPr marL="0" indent="0" algn="ctr">
              <a:lnSpc>
                <a:spcPct val="100000"/>
              </a:lnSpc>
              <a:spcBef>
                <a:spcPts val="0"/>
              </a:spcBef>
              <a:buFontTx/>
              <a:buNone/>
            </a:pPr>
            <a:endParaRPr lang="en-US" dirty="0"/>
          </a:p>
          <a:p>
            <a:pPr marL="0" indent="0" algn="ctr">
              <a:lnSpc>
                <a:spcPct val="100000"/>
              </a:lnSpc>
              <a:spcBef>
                <a:spcPts val="0"/>
              </a:spcBef>
              <a:buFontTx/>
              <a:buNone/>
            </a:pPr>
            <a:r>
              <a:rPr lang="en-US" b="1" dirty="0" smtClean="0"/>
              <a:t>Agriculture</a:t>
            </a:r>
          </a:p>
          <a:p>
            <a:pPr marL="0" indent="0" algn="ctr">
              <a:lnSpc>
                <a:spcPct val="100000"/>
              </a:lnSpc>
              <a:spcBef>
                <a:spcPts val="0"/>
              </a:spcBef>
              <a:buFontTx/>
              <a:buNone/>
            </a:pPr>
            <a:r>
              <a:rPr lang="en-US" dirty="0" smtClean="0"/>
              <a:t>Crop Production</a:t>
            </a:r>
          </a:p>
          <a:p>
            <a:pPr marL="0" indent="0" algn="ctr">
              <a:lnSpc>
                <a:spcPct val="100000"/>
              </a:lnSpc>
              <a:spcBef>
                <a:spcPts val="0"/>
              </a:spcBef>
              <a:buFontTx/>
              <a:buNone/>
            </a:pPr>
            <a:endParaRPr lang="en-US" dirty="0"/>
          </a:p>
          <a:p>
            <a:pPr marL="0" indent="0" algn="ctr">
              <a:lnSpc>
                <a:spcPct val="100000"/>
              </a:lnSpc>
              <a:spcBef>
                <a:spcPts val="0"/>
              </a:spcBef>
              <a:buFontTx/>
              <a:buNone/>
            </a:pPr>
            <a:r>
              <a:rPr lang="en-US" b="1" dirty="0" smtClean="0"/>
              <a:t>Conservation</a:t>
            </a:r>
          </a:p>
          <a:p>
            <a:pPr marL="0" indent="0" algn="ctr">
              <a:lnSpc>
                <a:spcPct val="100000"/>
              </a:lnSpc>
              <a:spcBef>
                <a:spcPts val="0"/>
              </a:spcBef>
              <a:buFontTx/>
              <a:buNone/>
            </a:pPr>
            <a:r>
              <a:rPr lang="en-US" dirty="0"/>
              <a:t> </a:t>
            </a:r>
            <a:r>
              <a:rPr lang="en-US" dirty="0" smtClean="0"/>
              <a:t>Rain Forrest Analysis</a:t>
            </a:r>
          </a:p>
          <a:p>
            <a:pPr marL="0" indent="0" algn="ctr">
              <a:lnSpc>
                <a:spcPct val="100000"/>
              </a:lnSpc>
              <a:spcBef>
                <a:spcPts val="0"/>
              </a:spcBef>
              <a:buFontTx/>
              <a:buNone/>
            </a:pPr>
            <a:endParaRPr lang="en-US" b="1" dirty="0" smtClean="0"/>
          </a:p>
          <a:p>
            <a:pPr marL="0" indent="0" algn="ctr">
              <a:lnSpc>
                <a:spcPct val="100000"/>
              </a:lnSpc>
              <a:spcBef>
                <a:spcPts val="0"/>
              </a:spcBef>
              <a:buFontTx/>
              <a:buNone/>
            </a:pPr>
            <a:endParaRPr lang="en-US" b="1" dirty="0" smtClean="0"/>
          </a:p>
          <a:p>
            <a:pPr marL="0" indent="0" algn="ctr">
              <a:lnSpc>
                <a:spcPct val="100000"/>
              </a:lnSpc>
              <a:spcBef>
                <a:spcPts val="0"/>
              </a:spcBef>
              <a:buFontTx/>
              <a:buNone/>
            </a:pPr>
            <a:endParaRPr lang="en-US" b="1" dirty="0"/>
          </a:p>
        </p:txBody>
      </p:sp>
      <p:sp>
        <p:nvSpPr>
          <p:cNvPr id="5" name="Content Placeholder 2"/>
          <p:cNvSpPr txBox="1">
            <a:spLocks/>
          </p:cNvSpPr>
          <p:nvPr/>
        </p:nvSpPr>
        <p:spPr>
          <a:xfrm>
            <a:off x="685800" y="5242561"/>
            <a:ext cx="10820400" cy="49784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a:lstStyle>
          <a:p>
            <a:pPr marL="0" indent="0" algn="ctr">
              <a:lnSpc>
                <a:spcPct val="100000"/>
              </a:lnSpc>
              <a:spcBef>
                <a:spcPts val="0"/>
              </a:spcBef>
              <a:buFontTx/>
              <a:buNone/>
            </a:pPr>
            <a:r>
              <a:rPr lang="en-US" b="1" dirty="0" smtClean="0"/>
              <a:t>And more</a:t>
            </a:r>
            <a:r>
              <a:rPr lang="is-IS" b="1" dirty="0" smtClean="0"/>
              <a:t>…</a:t>
            </a:r>
            <a:endParaRPr lang="en-US" b="1" dirty="0" smtClean="0"/>
          </a:p>
          <a:p>
            <a:pPr marL="0" indent="0" algn="ctr">
              <a:lnSpc>
                <a:spcPct val="100000"/>
              </a:lnSpc>
              <a:spcBef>
                <a:spcPts val="0"/>
              </a:spcBef>
              <a:buFontTx/>
              <a:buNone/>
            </a:pPr>
            <a:endParaRPr lang="en-US" b="1" dirty="0" smtClean="0"/>
          </a:p>
          <a:p>
            <a:pPr marL="0" indent="0" algn="ctr">
              <a:lnSpc>
                <a:spcPct val="100000"/>
              </a:lnSpc>
              <a:spcBef>
                <a:spcPts val="0"/>
              </a:spcBef>
              <a:buFontTx/>
              <a:buNone/>
            </a:pPr>
            <a:endParaRPr lang="en-US" b="1" dirty="0"/>
          </a:p>
        </p:txBody>
      </p:sp>
    </p:spTree>
    <p:extLst>
      <p:ext uri="{BB962C8B-B14F-4D97-AF65-F5344CB8AC3E}">
        <p14:creationId xmlns:p14="http://schemas.microsoft.com/office/powerpoint/2010/main" val="17300933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a:t>
            </a:r>
            <a:r>
              <a:rPr lang="is-IS" dirty="0" smtClean="0"/>
              <a:t>…</a:t>
            </a:r>
            <a:endParaRPr lang="en-US" dirty="0"/>
          </a:p>
        </p:txBody>
      </p:sp>
      <p:sp>
        <p:nvSpPr>
          <p:cNvPr id="3" name="Content Placeholder 2"/>
          <p:cNvSpPr>
            <a:spLocks noGrp="1"/>
          </p:cNvSpPr>
          <p:nvPr>
            <p:ph idx="1"/>
          </p:nvPr>
        </p:nvSpPr>
        <p:spPr/>
        <p:txBody>
          <a:bodyPr/>
          <a:lstStyle/>
          <a:p>
            <a:r>
              <a:rPr lang="en-US" dirty="0" smtClean="0"/>
              <a:t>Using “new” data science tools such as R and Python we can build tools to communicate our insights</a:t>
            </a:r>
            <a:r>
              <a:rPr lang="is-IS" dirty="0" smtClean="0"/>
              <a:t>…</a:t>
            </a:r>
            <a:endParaRPr lang="en-US" dirty="0"/>
          </a:p>
        </p:txBody>
      </p:sp>
      <p:pic>
        <p:nvPicPr>
          <p:cNvPr id="4" name="Picture 3"/>
          <p:cNvPicPr>
            <a:picLocks noChangeAspect="1"/>
          </p:cNvPicPr>
          <p:nvPr/>
        </p:nvPicPr>
        <p:blipFill>
          <a:blip r:embed="rId2"/>
          <a:stretch>
            <a:fillRect/>
          </a:stretch>
        </p:blipFill>
        <p:spPr>
          <a:xfrm>
            <a:off x="1896533" y="2973493"/>
            <a:ext cx="8352005" cy="3382352"/>
          </a:xfrm>
          <a:prstGeom prst="rect">
            <a:avLst/>
          </a:prstGeom>
        </p:spPr>
      </p:pic>
    </p:spTree>
    <p:extLst>
      <p:ext uri="{BB962C8B-B14F-4D97-AF65-F5344CB8AC3E}">
        <p14:creationId xmlns:p14="http://schemas.microsoft.com/office/powerpoint/2010/main" val="15918428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DONE??</a:t>
            </a:r>
            <a:endParaRPr lang="en-US" dirty="0"/>
          </a:p>
        </p:txBody>
      </p:sp>
      <p:sp>
        <p:nvSpPr>
          <p:cNvPr id="3" name="Content Placeholder 2"/>
          <p:cNvSpPr>
            <a:spLocks noGrp="1"/>
          </p:cNvSpPr>
          <p:nvPr>
            <p:ph idx="1"/>
          </p:nvPr>
        </p:nvSpPr>
        <p:spPr/>
        <p:txBody>
          <a:bodyPr/>
          <a:lstStyle/>
          <a:p>
            <a:r>
              <a:rPr lang="en-US" dirty="0" smtClean="0"/>
              <a:t>Using the Shiny example and R tools we have a template of how to map simple analysis</a:t>
            </a:r>
          </a:p>
          <a:p>
            <a:endParaRPr lang="en-US" dirty="0"/>
          </a:p>
          <a:p>
            <a:r>
              <a:rPr lang="en-US" dirty="0" smtClean="0"/>
              <a:t>We have analyzed 10,000 years of potential disaster scenarios over 4 quarters and about 15 million policies &amp; locations</a:t>
            </a:r>
          </a:p>
          <a:p>
            <a:endParaRPr lang="en-US" dirty="0"/>
          </a:p>
          <a:p>
            <a:r>
              <a:rPr lang="en-US" dirty="0" smtClean="0"/>
              <a:t>We created 24 TB of data in Azure SQL </a:t>
            </a:r>
            <a:r>
              <a:rPr lang="en-US" dirty="0" err="1" smtClean="0"/>
              <a:t>DataWarehouse</a:t>
            </a:r>
            <a:endParaRPr lang="en-US" dirty="0" smtClean="0"/>
          </a:p>
          <a:p>
            <a:endParaRPr lang="en-US" dirty="0"/>
          </a:p>
          <a:p>
            <a:r>
              <a:rPr lang="en-US" dirty="0" smtClean="0"/>
              <a:t>We used Microsoft Data Science Virtual Machines at scale to process the data</a:t>
            </a:r>
            <a:endParaRPr lang="en-US" dirty="0"/>
          </a:p>
        </p:txBody>
      </p:sp>
    </p:spTree>
    <p:extLst>
      <p:ext uri="{BB962C8B-B14F-4D97-AF65-F5344CB8AC3E}">
        <p14:creationId xmlns:p14="http://schemas.microsoft.com/office/powerpoint/2010/main" val="858805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needs to be Done?</a:t>
            </a:r>
            <a:endParaRPr lang="en-US" dirty="0"/>
          </a:p>
        </p:txBody>
      </p:sp>
      <p:sp>
        <p:nvSpPr>
          <p:cNvPr id="3" name="Content Placeholder 2"/>
          <p:cNvSpPr>
            <a:spLocks noGrp="1"/>
          </p:cNvSpPr>
          <p:nvPr>
            <p:ph idx="1"/>
          </p:nvPr>
        </p:nvSpPr>
        <p:spPr/>
        <p:txBody>
          <a:bodyPr>
            <a:normAutofit fontScale="92500"/>
          </a:bodyPr>
          <a:lstStyle/>
          <a:p>
            <a:r>
              <a:rPr lang="en-US" dirty="0" smtClean="0"/>
              <a:t>Abstract the analysis and give users a way to add their own overlays and shape files</a:t>
            </a:r>
          </a:p>
          <a:p>
            <a:endParaRPr lang="en-US" dirty="0"/>
          </a:p>
          <a:p>
            <a:r>
              <a:rPr lang="en-US" dirty="0" smtClean="0"/>
              <a:t>Add the spatial join functionality</a:t>
            </a:r>
          </a:p>
          <a:p>
            <a:endParaRPr lang="en-US" dirty="0"/>
          </a:p>
          <a:p>
            <a:r>
              <a:rPr lang="en-US" dirty="0" smtClean="0"/>
              <a:t>Abstract the ODBC connection functionality (e.g., Work with Postgres, MySQL, etc.)</a:t>
            </a:r>
          </a:p>
          <a:p>
            <a:endParaRPr lang="en-US" dirty="0"/>
          </a:p>
          <a:p>
            <a:r>
              <a:rPr lang="en-US" dirty="0" smtClean="0"/>
              <a:t>Allow shading of different areas (i.e., </a:t>
            </a:r>
            <a:r>
              <a:rPr lang="en-US" dirty="0" err="1" smtClean="0"/>
              <a:t>Cresta</a:t>
            </a:r>
            <a:r>
              <a:rPr lang="en-US" dirty="0" smtClean="0"/>
              <a:t>, State, County, ZIP)</a:t>
            </a:r>
          </a:p>
          <a:p>
            <a:endParaRPr lang="en-US" dirty="0"/>
          </a:p>
          <a:p>
            <a:r>
              <a:rPr lang="en-US" dirty="0" smtClean="0"/>
              <a:t>Bring in FEMA and Demographic information for use with market and disaster</a:t>
            </a:r>
            <a:endParaRPr lang="en-US" dirty="0"/>
          </a:p>
        </p:txBody>
      </p:sp>
    </p:spTree>
    <p:extLst>
      <p:ext uri="{BB962C8B-B14F-4D97-AF65-F5344CB8AC3E}">
        <p14:creationId xmlns:p14="http://schemas.microsoft.com/office/powerpoint/2010/main" val="7594781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a:t>
            </a:r>
            <a:endParaRPr lang="en-US" dirty="0"/>
          </a:p>
        </p:txBody>
      </p:sp>
    </p:spTree>
    <p:extLst>
      <p:ext uri="{BB962C8B-B14F-4D97-AF65-F5344CB8AC3E}">
        <p14:creationId xmlns:p14="http://schemas.microsoft.com/office/powerpoint/2010/main" val="1232698343"/>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Vapor Trail</Template>
  <TotalTime>35</TotalTime>
  <Words>411</Words>
  <Application>Microsoft Macintosh PowerPoint</Application>
  <PresentationFormat>Widescreen</PresentationFormat>
  <Paragraphs>58</Paragraphs>
  <Slides>8</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Century Gothic</vt:lpstr>
      <vt:lpstr>Vapor Trail</vt:lpstr>
      <vt:lpstr>Data Incubator Capstone</vt:lpstr>
      <vt:lpstr>Why Spatial Analysis?</vt:lpstr>
      <vt:lpstr>What can it ”Tell US”?</vt:lpstr>
      <vt:lpstr>Who can Benefit?</vt:lpstr>
      <vt:lpstr>How…</vt:lpstr>
      <vt:lpstr>What is DONE??</vt:lpstr>
      <vt:lpstr>What needs to be Done?</vt:lpstr>
      <vt:lpstr>Questions?</vt:lpstr>
    </vt:vector>
  </TitlesOfParts>
  <Company/>
  <LinksUpToDate>false</LinksUpToDate>
  <SharedDoc>false</SharedDoc>
  <HyperlinksChanged>false</HyperlinksChanged>
  <AppVersion>15.0025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Incubator Interview</dc:title>
  <dc:creator>Mike Maloney</dc:creator>
  <cp:lastModifiedBy>Microsoft Office User</cp:lastModifiedBy>
  <cp:revision>6</cp:revision>
  <dcterms:created xsi:type="dcterms:W3CDTF">2016-07-25T20:04:43Z</dcterms:created>
  <dcterms:modified xsi:type="dcterms:W3CDTF">2016-09-07T15:43:02Z</dcterms:modified>
</cp:coreProperties>
</file>

<file path=docProps/thumbnail.jpeg>
</file>